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sldIdLst>
    <p:sldId id="256" r:id="rId2"/>
    <p:sldId id="263" r:id="rId3"/>
    <p:sldId id="267" r:id="rId4"/>
  </p:sldIdLst>
  <p:sldSz cx="12192000" cy="6858000"/>
  <p:notesSz cx="6858000" cy="9144000"/>
  <p:custDataLst>
    <p:tags r:id="rId5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07E4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>
        <p:scale>
          <a:sx n="70" d="100"/>
          <a:sy n="70" d="100"/>
        </p:scale>
        <p:origin x="-512" y="-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owland\Desktop\RBC\April%20RBC%20Monthly%20Report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Rolling 12 month average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7480417712366514E-2"/>
          <c:y val="7.2573309351153373E-2"/>
          <c:w val="0.92261868714352968"/>
          <c:h val="0.72894714271458805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numRef>
              <c:f>Graphs!$A$62:$A$137</c:f>
              <c:numCache>
                <c:formatCode>mmm\-yy</c:formatCode>
                <c:ptCount val="76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>
                  <c:v>43435</c:v>
                </c:pt>
                <c:pt idx="24">
                  <c:v>43466</c:v>
                </c:pt>
                <c:pt idx="25">
                  <c:v>43497</c:v>
                </c:pt>
                <c:pt idx="26">
                  <c:v>43525</c:v>
                </c:pt>
                <c:pt idx="27">
                  <c:v>43556</c:v>
                </c:pt>
                <c:pt idx="28">
                  <c:v>43586</c:v>
                </c:pt>
                <c:pt idx="29">
                  <c:v>43617</c:v>
                </c:pt>
                <c:pt idx="30">
                  <c:v>43647</c:v>
                </c:pt>
                <c:pt idx="31">
                  <c:v>43678</c:v>
                </c:pt>
                <c:pt idx="32">
                  <c:v>43709</c:v>
                </c:pt>
                <c:pt idx="33">
                  <c:v>43739</c:v>
                </c:pt>
                <c:pt idx="34">
                  <c:v>43770</c:v>
                </c:pt>
                <c:pt idx="35">
                  <c:v>43800</c:v>
                </c:pt>
                <c:pt idx="36">
                  <c:v>43831</c:v>
                </c:pt>
                <c:pt idx="37">
                  <c:v>43862</c:v>
                </c:pt>
                <c:pt idx="38">
                  <c:v>43891</c:v>
                </c:pt>
                <c:pt idx="39">
                  <c:v>43922</c:v>
                </c:pt>
                <c:pt idx="40">
                  <c:v>43952</c:v>
                </c:pt>
                <c:pt idx="41">
                  <c:v>43983</c:v>
                </c:pt>
                <c:pt idx="42">
                  <c:v>44013</c:v>
                </c:pt>
                <c:pt idx="43">
                  <c:v>44044</c:v>
                </c:pt>
                <c:pt idx="44">
                  <c:v>44075</c:v>
                </c:pt>
                <c:pt idx="45">
                  <c:v>44105</c:v>
                </c:pt>
                <c:pt idx="46">
                  <c:v>44136</c:v>
                </c:pt>
                <c:pt idx="47">
                  <c:v>44166</c:v>
                </c:pt>
                <c:pt idx="48">
                  <c:v>44197</c:v>
                </c:pt>
                <c:pt idx="49">
                  <c:v>44228</c:v>
                </c:pt>
                <c:pt idx="50">
                  <c:v>44256</c:v>
                </c:pt>
                <c:pt idx="51">
                  <c:v>44287</c:v>
                </c:pt>
                <c:pt idx="52">
                  <c:v>44317</c:v>
                </c:pt>
                <c:pt idx="53">
                  <c:v>44348</c:v>
                </c:pt>
                <c:pt idx="54">
                  <c:v>44378</c:v>
                </c:pt>
                <c:pt idx="55">
                  <c:v>44409</c:v>
                </c:pt>
                <c:pt idx="56">
                  <c:v>44440</c:v>
                </c:pt>
                <c:pt idx="57">
                  <c:v>44470</c:v>
                </c:pt>
                <c:pt idx="58">
                  <c:v>44501</c:v>
                </c:pt>
                <c:pt idx="59">
                  <c:v>44531</c:v>
                </c:pt>
                <c:pt idx="60">
                  <c:v>44562</c:v>
                </c:pt>
                <c:pt idx="61">
                  <c:v>44593</c:v>
                </c:pt>
                <c:pt idx="62">
                  <c:v>44621</c:v>
                </c:pt>
                <c:pt idx="63">
                  <c:v>44652</c:v>
                </c:pt>
                <c:pt idx="64">
                  <c:v>44682</c:v>
                </c:pt>
                <c:pt idx="65">
                  <c:v>44713</c:v>
                </c:pt>
                <c:pt idx="66">
                  <c:v>44743</c:v>
                </c:pt>
                <c:pt idx="67">
                  <c:v>44774</c:v>
                </c:pt>
                <c:pt idx="68">
                  <c:v>44805</c:v>
                </c:pt>
                <c:pt idx="69">
                  <c:v>44835</c:v>
                </c:pt>
                <c:pt idx="70">
                  <c:v>44866</c:v>
                </c:pt>
                <c:pt idx="71">
                  <c:v>44896</c:v>
                </c:pt>
                <c:pt idx="72">
                  <c:v>44927</c:v>
                </c:pt>
                <c:pt idx="73">
                  <c:v>44958</c:v>
                </c:pt>
                <c:pt idx="74">
                  <c:v>44986</c:v>
                </c:pt>
                <c:pt idx="75">
                  <c:v>45017</c:v>
                </c:pt>
              </c:numCache>
            </c:numRef>
          </c:cat>
          <c:val>
            <c:numRef>
              <c:f>Graphs!$I$62:$I$137</c:f>
              <c:numCache>
                <c:formatCode>_-* #,##0_-;\-* #,##0_-;_-* "-"??_-;_-@_-</c:formatCode>
                <c:ptCount val="76"/>
                <c:pt idx="0">
                  <c:v>25920.833333333332</c:v>
                </c:pt>
                <c:pt idx="1">
                  <c:v>26024.333333333332</c:v>
                </c:pt>
                <c:pt idx="2">
                  <c:v>25616</c:v>
                </c:pt>
                <c:pt idx="3">
                  <c:v>25399</c:v>
                </c:pt>
                <c:pt idx="4">
                  <c:v>25210</c:v>
                </c:pt>
                <c:pt idx="5">
                  <c:v>25274.5</c:v>
                </c:pt>
                <c:pt idx="6">
                  <c:v>25300.666666666668</c:v>
                </c:pt>
                <c:pt idx="7">
                  <c:v>25340.916666666668</c:v>
                </c:pt>
                <c:pt idx="8">
                  <c:v>25226.666666666668</c:v>
                </c:pt>
                <c:pt idx="9">
                  <c:v>25293.916666666668</c:v>
                </c:pt>
                <c:pt idx="10">
                  <c:v>25336.583333333332</c:v>
                </c:pt>
                <c:pt idx="11">
                  <c:v>25813.666666666668</c:v>
                </c:pt>
                <c:pt idx="12">
                  <c:v>25674.833333333332</c:v>
                </c:pt>
                <c:pt idx="13">
                  <c:v>25606.5</c:v>
                </c:pt>
                <c:pt idx="14">
                  <c:v>25370.333333333332</c:v>
                </c:pt>
                <c:pt idx="15">
                  <c:v>26210.166666666668</c:v>
                </c:pt>
                <c:pt idx="16">
                  <c:v>26185.166666666668</c:v>
                </c:pt>
                <c:pt idx="17">
                  <c:v>26265.833333333332</c:v>
                </c:pt>
                <c:pt idx="18">
                  <c:v>26377.083333333332</c:v>
                </c:pt>
                <c:pt idx="19">
                  <c:v>26260.75</c:v>
                </c:pt>
                <c:pt idx="20">
                  <c:v>26267.083333333332</c:v>
                </c:pt>
                <c:pt idx="21">
                  <c:v>26247.833333333332</c:v>
                </c:pt>
                <c:pt idx="22">
                  <c:v>26747.25</c:v>
                </c:pt>
                <c:pt idx="23">
                  <c:v>26175.333333333332</c:v>
                </c:pt>
                <c:pt idx="24">
                  <c:v>26204.5</c:v>
                </c:pt>
                <c:pt idx="25">
                  <c:v>26363.75</c:v>
                </c:pt>
                <c:pt idx="26">
                  <c:v>27266.75</c:v>
                </c:pt>
                <c:pt idx="27">
                  <c:v>27552.25</c:v>
                </c:pt>
                <c:pt idx="28">
                  <c:v>27509.75</c:v>
                </c:pt>
                <c:pt idx="29">
                  <c:v>27823.833333333332</c:v>
                </c:pt>
                <c:pt idx="30">
                  <c:v>28292.833333333332</c:v>
                </c:pt>
                <c:pt idx="31">
                  <c:v>28393.166666666668</c:v>
                </c:pt>
                <c:pt idx="32">
                  <c:v>28821.666666666668</c:v>
                </c:pt>
                <c:pt idx="33">
                  <c:v>28879.416666666668</c:v>
                </c:pt>
                <c:pt idx="34">
                  <c:v>28456.666666666668</c:v>
                </c:pt>
                <c:pt idx="35">
                  <c:v>29213.916666666668</c:v>
                </c:pt>
                <c:pt idx="36">
                  <c:v>29317.75</c:v>
                </c:pt>
                <c:pt idx="37">
                  <c:v>29259.916666666668</c:v>
                </c:pt>
                <c:pt idx="38">
                  <c:v>28536.583333333332</c:v>
                </c:pt>
                <c:pt idx="39">
                  <c:v>28099.916666666668</c:v>
                </c:pt>
                <c:pt idx="40">
                  <c:v>28407</c:v>
                </c:pt>
                <c:pt idx="41">
                  <c:v>27981.416666666668</c:v>
                </c:pt>
                <c:pt idx="42">
                  <c:v>27394.5</c:v>
                </c:pt>
                <c:pt idx="43">
                  <c:v>27292.583333333332</c:v>
                </c:pt>
                <c:pt idx="44">
                  <c:v>27167.25</c:v>
                </c:pt>
                <c:pt idx="45">
                  <c:v>26962</c:v>
                </c:pt>
                <c:pt idx="46">
                  <c:v>26860</c:v>
                </c:pt>
                <c:pt idx="47">
                  <c:v>26520.833333333332</c:v>
                </c:pt>
                <c:pt idx="48">
                  <c:v>25841.416666666668</c:v>
                </c:pt>
                <c:pt idx="49">
                  <c:v>25913.416666666668</c:v>
                </c:pt>
                <c:pt idx="50">
                  <c:v>25332.833333333332</c:v>
                </c:pt>
                <c:pt idx="51">
                  <c:v>25224.333333333332</c:v>
                </c:pt>
                <c:pt idx="52">
                  <c:v>24591.504166666666</c:v>
                </c:pt>
                <c:pt idx="53">
                  <c:v>24825.25</c:v>
                </c:pt>
                <c:pt idx="54">
                  <c:v>24663.75</c:v>
                </c:pt>
                <c:pt idx="55">
                  <c:v>24639.583333333332</c:v>
                </c:pt>
                <c:pt idx="56">
                  <c:v>24509.916666666668</c:v>
                </c:pt>
                <c:pt idx="57">
                  <c:v>24258.75</c:v>
                </c:pt>
                <c:pt idx="58">
                  <c:v>24715.75</c:v>
                </c:pt>
                <c:pt idx="59">
                  <c:v>24183</c:v>
                </c:pt>
                <c:pt idx="60">
                  <c:v>24475.916666666668</c:v>
                </c:pt>
                <c:pt idx="61">
                  <c:v>24396.333333333332</c:v>
                </c:pt>
                <c:pt idx="62">
                  <c:v>24568.5</c:v>
                </c:pt>
                <c:pt idx="63">
                  <c:v>24512.333333333332</c:v>
                </c:pt>
                <c:pt idx="64">
                  <c:v>25013.245833333334</c:v>
                </c:pt>
                <c:pt idx="65">
                  <c:v>25230.416666666668</c:v>
                </c:pt>
                <c:pt idx="66">
                  <c:v>25216.583333333332</c:v>
                </c:pt>
                <c:pt idx="67">
                  <c:v>25302.666666666668</c:v>
                </c:pt>
                <c:pt idx="68">
                  <c:v>25153.5</c:v>
                </c:pt>
                <c:pt idx="69">
                  <c:v>25409.166666666668</c:v>
                </c:pt>
                <c:pt idx="70">
                  <c:v>25791.25</c:v>
                </c:pt>
                <c:pt idx="71">
                  <c:v>26134.416666666668</c:v>
                </c:pt>
                <c:pt idx="72">
                  <c:v>26227.416666666668</c:v>
                </c:pt>
                <c:pt idx="73">
                  <c:v>26397.666666666668</c:v>
                </c:pt>
                <c:pt idx="74">
                  <c:v>26605.083333333332</c:v>
                </c:pt>
                <c:pt idx="75">
                  <c:v>26818.583333333332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86-4E54-AA9C-5B9F77FEFA02}"/>
            </c:ext>
          </c:extLst>
        </c:ser>
        <c:ser>
          <c:idx val="2"/>
          <c:order val="1"/>
          <c:spPr>
            <a:ln>
              <a:prstDash val="sysDash"/>
            </a:ln>
          </c:spPr>
          <c:marker>
            <c:symbol val="none"/>
          </c:marker>
          <c:cat>
            <c:numRef>
              <c:f>Graphs!$A$62:$A$137</c:f>
              <c:numCache>
                <c:formatCode>mmm\-yy</c:formatCode>
                <c:ptCount val="76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>
                  <c:v>43435</c:v>
                </c:pt>
                <c:pt idx="24">
                  <c:v>43466</c:v>
                </c:pt>
                <c:pt idx="25">
                  <c:v>43497</c:v>
                </c:pt>
                <c:pt idx="26">
                  <c:v>43525</c:v>
                </c:pt>
                <c:pt idx="27">
                  <c:v>43556</c:v>
                </c:pt>
                <c:pt idx="28">
                  <c:v>43586</c:v>
                </c:pt>
                <c:pt idx="29">
                  <c:v>43617</c:v>
                </c:pt>
                <c:pt idx="30">
                  <c:v>43647</c:v>
                </c:pt>
                <c:pt idx="31">
                  <c:v>43678</c:v>
                </c:pt>
                <c:pt idx="32">
                  <c:v>43709</c:v>
                </c:pt>
                <c:pt idx="33">
                  <c:v>43739</c:v>
                </c:pt>
                <c:pt idx="34">
                  <c:v>43770</c:v>
                </c:pt>
                <c:pt idx="35">
                  <c:v>43800</c:v>
                </c:pt>
                <c:pt idx="36">
                  <c:v>43831</c:v>
                </c:pt>
                <c:pt idx="37">
                  <c:v>43862</c:v>
                </c:pt>
                <c:pt idx="38">
                  <c:v>43891</c:v>
                </c:pt>
                <c:pt idx="39">
                  <c:v>43922</c:v>
                </c:pt>
                <c:pt idx="40">
                  <c:v>43952</c:v>
                </c:pt>
                <c:pt idx="41">
                  <c:v>43983</c:v>
                </c:pt>
                <c:pt idx="42">
                  <c:v>44013</c:v>
                </c:pt>
                <c:pt idx="43">
                  <c:v>44044</c:v>
                </c:pt>
                <c:pt idx="44">
                  <c:v>44075</c:v>
                </c:pt>
                <c:pt idx="45">
                  <c:v>44105</c:v>
                </c:pt>
                <c:pt idx="46">
                  <c:v>44136</c:v>
                </c:pt>
                <c:pt idx="47">
                  <c:v>44166</c:v>
                </c:pt>
                <c:pt idx="48">
                  <c:v>44197</c:v>
                </c:pt>
                <c:pt idx="49">
                  <c:v>44228</c:v>
                </c:pt>
                <c:pt idx="50">
                  <c:v>44256</c:v>
                </c:pt>
                <c:pt idx="51">
                  <c:v>44287</c:v>
                </c:pt>
                <c:pt idx="52">
                  <c:v>44317</c:v>
                </c:pt>
                <c:pt idx="53">
                  <c:v>44348</c:v>
                </c:pt>
                <c:pt idx="54">
                  <c:v>44378</c:v>
                </c:pt>
                <c:pt idx="55">
                  <c:v>44409</c:v>
                </c:pt>
                <c:pt idx="56">
                  <c:v>44440</c:v>
                </c:pt>
                <c:pt idx="57">
                  <c:v>44470</c:v>
                </c:pt>
                <c:pt idx="58">
                  <c:v>44501</c:v>
                </c:pt>
                <c:pt idx="59">
                  <c:v>44531</c:v>
                </c:pt>
                <c:pt idx="60">
                  <c:v>44562</c:v>
                </c:pt>
                <c:pt idx="61">
                  <c:v>44593</c:v>
                </c:pt>
                <c:pt idx="62">
                  <c:v>44621</c:v>
                </c:pt>
                <c:pt idx="63">
                  <c:v>44652</c:v>
                </c:pt>
                <c:pt idx="64">
                  <c:v>44682</c:v>
                </c:pt>
                <c:pt idx="65">
                  <c:v>44713</c:v>
                </c:pt>
                <c:pt idx="66">
                  <c:v>44743</c:v>
                </c:pt>
                <c:pt idx="67">
                  <c:v>44774</c:v>
                </c:pt>
                <c:pt idx="68">
                  <c:v>44805</c:v>
                </c:pt>
                <c:pt idx="69">
                  <c:v>44835</c:v>
                </c:pt>
                <c:pt idx="70">
                  <c:v>44866</c:v>
                </c:pt>
                <c:pt idx="71">
                  <c:v>44896</c:v>
                </c:pt>
                <c:pt idx="72">
                  <c:v>44927</c:v>
                </c:pt>
                <c:pt idx="73">
                  <c:v>44958</c:v>
                </c:pt>
                <c:pt idx="74">
                  <c:v>44986</c:v>
                </c:pt>
                <c:pt idx="75">
                  <c:v>45017</c:v>
                </c:pt>
              </c:numCache>
            </c:numRef>
          </c:cat>
          <c:val>
            <c:numRef>
              <c:f>Graphs!$K$62:$K$137</c:f>
              <c:numCache>
                <c:formatCode>_-* #,##0_-;\-* #,##0_-;_-* "-"??_-;_-@_-</c:formatCode>
                <c:ptCount val="76"/>
                <c:pt idx="0">
                  <c:v>27866</c:v>
                </c:pt>
                <c:pt idx="1">
                  <c:v>27866</c:v>
                </c:pt>
                <c:pt idx="2">
                  <c:v>27866</c:v>
                </c:pt>
                <c:pt idx="3">
                  <c:v>27866</c:v>
                </c:pt>
                <c:pt idx="4">
                  <c:v>27866</c:v>
                </c:pt>
                <c:pt idx="5">
                  <c:v>27866</c:v>
                </c:pt>
                <c:pt idx="6">
                  <c:v>27866</c:v>
                </c:pt>
                <c:pt idx="7">
                  <c:v>27866</c:v>
                </c:pt>
                <c:pt idx="8">
                  <c:v>27866</c:v>
                </c:pt>
                <c:pt idx="9">
                  <c:v>27866</c:v>
                </c:pt>
                <c:pt idx="10">
                  <c:v>27866</c:v>
                </c:pt>
                <c:pt idx="11">
                  <c:v>27866</c:v>
                </c:pt>
                <c:pt idx="12">
                  <c:v>27866</c:v>
                </c:pt>
                <c:pt idx="13">
                  <c:v>27866</c:v>
                </c:pt>
                <c:pt idx="14">
                  <c:v>27866</c:v>
                </c:pt>
                <c:pt idx="15">
                  <c:v>27866</c:v>
                </c:pt>
                <c:pt idx="16">
                  <c:v>27866</c:v>
                </c:pt>
                <c:pt idx="17">
                  <c:v>27866</c:v>
                </c:pt>
                <c:pt idx="18">
                  <c:v>27866</c:v>
                </c:pt>
                <c:pt idx="19">
                  <c:v>27866</c:v>
                </c:pt>
                <c:pt idx="20">
                  <c:v>27866</c:v>
                </c:pt>
                <c:pt idx="21">
                  <c:v>27866</c:v>
                </c:pt>
                <c:pt idx="22">
                  <c:v>27866</c:v>
                </c:pt>
                <c:pt idx="23">
                  <c:v>27866</c:v>
                </c:pt>
                <c:pt idx="24">
                  <c:v>27866</c:v>
                </c:pt>
                <c:pt idx="25">
                  <c:v>27866</c:v>
                </c:pt>
                <c:pt idx="26">
                  <c:v>27866</c:v>
                </c:pt>
                <c:pt idx="27">
                  <c:v>27866</c:v>
                </c:pt>
                <c:pt idx="28">
                  <c:v>27866</c:v>
                </c:pt>
                <c:pt idx="29">
                  <c:v>27866</c:v>
                </c:pt>
                <c:pt idx="30">
                  <c:v>27866</c:v>
                </c:pt>
                <c:pt idx="31">
                  <c:v>27866</c:v>
                </c:pt>
                <c:pt idx="32">
                  <c:v>27866</c:v>
                </c:pt>
                <c:pt idx="33">
                  <c:v>27866</c:v>
                </c:pt>
                <c:pt idx="34">
                  <c:v>27866</c:v>
                </c:pt>
                <c:pt idx="35">
                  <c:v>27866</c:v>
                </c:pt>
                <c:pt idx="36">
                  <c:v>27866</c:v>
                </c:pt>
                <c:pt idx="37">
                  <c:v>27866</c:v>
                </c:pt>
                <c:pt idx="38">
                  <c:v>27866</c:v>
                </c:pt>
                <c:pt idx="39">
                  <c:v>27866</c:v>
                </c:pt>
                <c:pt idx="40">
                  <c:v>27866</c:v>
                </c:pt>
                <c:pt idx="41">
                  <c:v>27866</c:v>
                </c:pt>
                <c:pt idx="42">
                  <c:v>27866</c:v>
                </c:pt>
                <c:pt idx="43">
                  <c:v>27866</c:v>
                </c:pt>
                <c:pt idx="44">
                  <c:v>27866</c:v>
                </c:pt>
                <c:pt idx="45">
                  <c:v>27866</c:v>
                </c:pt>
                <c:pt idx="46">
                  <c:v>27866</c:v>
                </c:pt>
                <c:pt idx="47">
                  <c:v>27866</c:v>
                </c:pt>
                <c:pt idx="48">
                  <c:v>27866</c:v>
                </c:pt>
                <c:pt idx="49">
                  <c:v>27866</c:v>
                </c:pt>
                <c:pt idx="50">
                  <c:v>27866</c:v>
                </c:pt>
                <c:pt idx="51">
                  <c:v>27866</c:v>
                </c:pt>
                <c:pt idx="52">
                  <c:v>27866</c:v>
                </c:pt>
                <c:pt idx="53">
                  <c:v>27866</c:v>
                </c:pt>
                <c:pt idx="54">
                  <c:v>27866</c:v>
                </c:pt>
                <c:pt idx="55">
                  <c:v>27866</c:v>
                </c:pt>
                <c:pt idx="56">
                  <c:v>27866</c:v>
                </c:pt>
                <c:pt idx="57">
                  <c:v>27866</c:v>
                </c:pt>
                <c:pt idx="58">
                  <c:v>27866</c:v>
                </c:pt>
                <c:pt idx="59">
                  <c:v>27866</c:v>
                </c:pt>
                <c:pt idx="60">
                  <c:v>27866</c:v>
                </c:pt>
                <c:pt idx="61">
                  <c:v>27866</c:v>
                </c:pt>
                <c:pt idx="62">
                  <c:v>27866</c:v>
                </c:pt>
                <c:pt idx="63">
                  <c:v>27866</c:v>
                </c:pt>
                <c:pt idx="64">
                  <c:v>27866</c:v>
                </c:pt>
                <c:pt idx="65">
                  <c:v>27866</c:v>
                </c:pt>
                <c:pt idx="66">
                  <c:v>27866</c:v>
                </c:pt>
                <c:pt idx="67">
                  <c:v>27866</c:v>
                </c:pt>
                <c:pt idx="68">
                  <c:v>27866</c:v>
                </c:pt>
                <c:pt idx="69">
                  <c:v>27866</c:v>
                </c:pt>
                <c:pt idx="70">
                  <c:v>27866</c:v>
                </c:pt>
                <c:pt idx="71">
                  <c:v>27866</c:v>
                </c:pt>
                <c:pt idx="72">
                  <c:v>27866</c:v>
                </c:pt>
                <c:pt idx="73">
                  <c:v>27866</c:v>
                </c:pt>
                <c:pt idx="74">
                  <c:v>27866</c:v>
                </c:pt>
                <c:pt idx="75">
                  <c:v>27866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86-4E54-AA9C-5B9F77FEFA02}"/>
            </c:ext>
          </c:extLst>
        </c:ser>
        <c:marker val="1"/>
        <c:axId val="168824832"/>
        <c:axId val="168827136"/>
      </c:lineChart>
      <c:dateAx>
        <c:axId val="168824832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8827136"/>
        <c:crosses val="autoZero"/>
        <c:auto val="1"/>
        <c:lblOffset val="100"/>
        <c:baseTimeUnit val="months"/>
      </c:dateAx>
      <c:valAx>
        <c:axId val="168827136"/>
        <c:scaling>
          <c:orientation val="minMax"/>
          <c:max val="29500"/>
          <c:min val="23500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_-* #,##0_-;\-* #,##0_-;_-* &quot;-&quot;??_-;_-@_-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8824832"/>
        <c:crosses val="autoZero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4.v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5.v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6.v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7.v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8914" name="think-cell Slide" r:id="rId3" imgW="360" imgH="360" progId="TCLayout.ActiveDocument.1">
              <p:embed/>
            </p:oleObj>
          </a:graphicData>
        </a:graphic>
      </p:graphicFrame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7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0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" name="Freeform 3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B54CA-15D7-4838-990A-1459645ACC3E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F071-D4D9-4BB0-B3E6-2C00C063E3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8130" name="think-cell Slide" r:id="rId3" imgW="360" imgH="360" progId="TCLayout.ActiveDocument.1">
              <p:embed/>
            </p:oleObj>
          </a:graphicData>
        </a:graphic>
      </p:graphicFrame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7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0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927A-B778-496E-B32D-A3BF5D811506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8D1A3-7D94-4A84-BEE8-2D013E3DC0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9154" name="think-cell Slide" r:id="rId3" imgW="360" imgH="360" progId="TCLayout.ActiveDocument.1">
              <p:embed/>
            </p:oleObj>
          </a:graphicData>
        </a:graphic>
      </p:graphicFrame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8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20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1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1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2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D236B-4EE7-4F94-92DA-F2DE3E559B4E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369E3-28B2-493E-8257-9F42C4EFC1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0178" name="think-cell Slide" r:id="rId3" imgW="360" imgH="360" progId="TCLayout.ActiveDocument.1">
              <p:embed/>
            </p:oleObj>
          </a:graphicData>
        </a:graphic>
      </p:graphicFrame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8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9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0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1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416B-216D-49BD-9BE7-C18AAEBBD1FE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75D-5931-4820-A060-8196764FF3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1202" name="think-cell Slide" r:id="rId3" imgW="360" imgH="360" progId="TCLayout.ActiveDocument.1">
              <p:embed/>
            </p:oleObj>
          </a:graphicData>
        </a:graphic>
      </p:graphicFrame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8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20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2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1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2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3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922FB-6B4D-4A42-A0D7-9811F1188BEC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A2A01-0F94-42E0-9B39-4C64EEBC6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2226" name="think-cell Slide" r:id="rId3" imgW="360" imgH="360" progId="TCLayout.ActiveDocument.1">
              <p:embed/>
            </p:oleObj>
          </a:graphicData>
        </a:graphic>
      </p:graphicFrame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8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9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0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1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2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002C-24C5-42F8-B97D-EC527A0BAB35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0EA6-FD3F-4AF1-8245-F1ED924859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3250" name="think-cell Slide" r:id="rId3" imgW="360" imgH="360" progId="TCLayout.ActiveDocument.1">
              <p:embed/>
            </p:oleObj>
          </a:graphicData>
        </a:graphic>
      </p:graphicFrame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7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0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1C70B-CE84-4DD5-9204-48AB20BFABDC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9F84-B7D7-4A62-B454-F995D490B0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4274" name="think-cell Slide" r:id="rId3" imgW="360" imgH="360" progId="TCLayout.ActiveDocument.1">
              <p:embed/>
            </p:oleObj>
          </a:graphicData>
        </a:graphic>
      </p:graphicFrame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7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0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16CC-68D8-4261-A695-04229D514CCE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393FE-9002-4304-93E8-4A204D6196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9938" name="think-cell Slide" r:id="rId3" imgW="360" imgH="360" progId="TCLayout.ActiveDocument.1">
              <p:embed/>
            </p:oleObj>
          </a:graphicData>
        </a:graphic>
      </p:graphicFrame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7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0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9939" name="think-cell Slide" r:id="rId4" imgW="360" imgH="360" progId="TCLayout.ActiveDocument.1">
              <p:embed/>
            </p:oleObj>
          </a:graphicData>
        </a:graphic>
      </p:graphicFrame>
      <p:sp>
        <p:nvSpPr>
          <p:cNvPr id="33" name="Freeform 11"/>
          <p:cNvSpPr/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19963-2554-40F0-A0C4-A1CCFE17492F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5959C-883E-4155-A47F-360F5FFBC7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0962" name="think-cell Slide" r:id="rId3" imgW="360" imgH="360" progId="TCLayout.ActiveDocument.1">
              <p:embed/>
            </p:oleObj>
          </a:graphicData>
        </a:graphic>
      </p:graphicFrame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7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0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4B27A-0324-44D7-BDBC-7455A38425AB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B2F63-A40F-46F9-A726-6CFABD63B1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1986" name="think-cell Slide" r:id="rId3" imgW="360" imgH="360" progId="TCLayout.ActiveDocument.1">
              <p:embed/>
            </p:oleObj>
          </a:graphicData>
        </a:graphic>
      </p:graphicFrame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8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20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1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1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2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" name="Freeform 36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E8795-A72E-461B-81BB-A5BB02BDA45E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DD778-8BC1-402B-B382-7DD8696132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3010" name="think-cell Slide" r:id="rId3" imgW="360" imgH="360" progId="TCLayout.ActiveDocument.1">
              <p:embed/>
            </p:oleObj>
          </a:graphicData>
        </a:graphic>
      </p:graphicFrame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9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9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0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22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3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1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2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3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4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50E5E-E6F2-4858-B930-A432EAF80326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EE1C8-103F-4309-ABA2-A3FAE53804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4034" name="think-cell Slide" r:id="rId3" imgW="360" imgH="360" progId="TCLayout.ActiveDocument.1">
              <p:embed/>
            </p:oleObj>
          </a:graphicData>
        </a:graphic>
      </p:graphicFrame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5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6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7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8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9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0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10AA1-ED80-4E49-AAE1-BFAC150627C2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19879-2815-4D46-BC8F-33A7C62118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5058" name="think-cell Slide" r:id="rId3" imgW="360" imgH="360" progId="TCLayout.ActiveDocument.1">
              <p:embed/>
            </p:oleObj>
          </a:graphicData>
        </a:graphic>
      </p:graphicFrame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4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5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6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7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6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7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8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9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0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CB5DD-50B8-46A9-B612-0B69841C64E6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956F4-1FBB-4A39-B521-90742918CE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6082" name="think-cell Slide" r:id="rId3" imgW="360" imgH="360" progId="TCLayout.ActiveDocument.1">
              <p:embed/>
            </p:oleObj>
          </a:graphicData>
        </a:graphic>
      </p:graphicFrame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8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9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0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1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B83A9-140A-46E1-95D5-591BC5130D5E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6B294-7C2E-41BC-BE4E-997DA8398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7106" name="think-cell Slide" r:id="rId3" imgW="360" imgH="360" progId="TCLayout.ActiveDocument.1">
              <p:embed/>
            </p:oleObj>
          </a:graphicData>
        </a:graphic>
      </p:graphicFrame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8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9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0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3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1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DFE0-3C4D-47B6-A28F-16ADBE517CB4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5F077-9736-434B-8671-52AB7CBBC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C5DEE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3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26" name="think-cell Slide" r:id="rId19" imgW="360" imgH="360" progId="TCLayout.ActiveDocument.1">
              <p:embed/>
            </p:oleObj>
          </a:graphicData>
        </a:graphic>
      </p:graphicFrame>
      <p:grpSp>
        <p:nvGrpSpPr>
          <p:cNvPr id="1028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12"/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13"/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14"/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15"/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16"/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17"/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1" name="Freeform 18"/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2" name="Freeform 19"/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3" name="Freeform 20"/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4" name="Freeform 21"/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5" name="Freeform 22"/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1029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2" name="Freeform 28"/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" name="Freeform 29"/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" name="Freeform 30"/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5" name="Freeform 31"/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6" name="Freeform 32"/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7" name="Freeform 33"/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8" name="Freeform 34"/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9" name="Freeform 35"/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0" name="Freeform 36"/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37"/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38"/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2C0836-5438-4317-96FF-B855F5224685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858D51-7187-4DD6-B264-934D3E4544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  <p:sldLayoutId id="2147483923" r:id="rId14"/>
    <p:sldLayoutId id="2147483924" r:id="rId15"/>
    <p:sldLayoutId id="2147483925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78DB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9.bin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/>
          <a:lstStyle/>
          <a:p>
            <a:pPr eaLnBrk="1" hangingPunct="1"/>
            <a:r>
              <a:rPr lang="en-GB" smtClean="0"/>
              <a:t>RUISLIP BAPTIST CHURCH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GB" dirty="0" smtClean="0"/>
              <a:t>Building a vibrant Christ-centred Community with a vision for extending His kingdom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2000-000006000000}"/>
              </a:ext>
            </a:extLst>
          </p:cNvPr>
          <p:cNvGraphicFramePr>
            <a:graphicFrameLocks/>
          </p:cNvGraphicFramePr>
          <p:nvPr/>
        </p:nvGraphicFramePr>
        <p:xfrm>
          <a:off x="1098236" y="1532425"/>
          <a:ext cx="10788963" cy="4850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434" name="Object 35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8434" name="think-cell Slide" r:id="rId5" imgW="360" imgH="360" progId="TCLayout.ActiveDocument.1">
              <p:embed/>
            </p:oleObj>
          </a:graphicData>
        </a:graphic>
      </p:graphicFrame>
      <p:sp>
        <p:nvSpPr>
          <p:cNvPr id="47" name="Rectangle 46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defRPr/>
            </a:pPr>
            <a:endParaRPr lang="en-GB" sz="3600">
              <a:ea typeface="+mj-ea"/>
              <a:cs typeface="+mj-cs"/>
              <a:sym typeface="Century Gothic"/>
            </a:endParaRPr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>
          <a:xfrm>
            <a:off x="1582738" y="623888"/>
            <a:ext cx="10440987" cy="1281112"/>
          </a:xfrm>
        </p:spPr>
        <p:txBody>
          <a:bodyPr/>
          <a:lstStyle/>
          <a:p>
            <a:pPr eaLnBrk="1" hangingPunct="1"/>
            <a:r>
              <a:rPr lang="en-GB" smtClean="0"/>
              <a:t>Historic Offerings – Rolling 12 month average </a:t>
            </a:r>
          </a:p>
        </p:txBody>
      </p:sp>
      <p:sp>
        <p:nvSpPr>
          <p:cNvPr id="18438" name="Freeform 30"/>
          <p:cNvSpPr>
            <a:spLocks/>
          </p:cNvSpPr>
          <p:nvPr/>
        </p:nvSpPr>
        <p:spPr bwMode="gray">
          <a:xfrm>
            <a:off x="9953109" y="4620090"/>
            <a:ext cx="414338" cy="349250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tIns="91440" bIns="91440" anchor="ctr"/>
          <a:lstStyle/>
          <a:p>
            <a:endParaRPr lang="en-GB"/>
          </a:p>
        </p:txBody>
      </p:sp>
      <p:sp>
        <p:nvSpPr>
          <p:cNvPr id="18439" name="Freeform 30"/>
          <p:cNvSpPr>
            <a:spLocks/>
          </p:cNvSpPr>
          <p:nvPr/>
        </p:nvSpPr>
        <p:spPr bwMode="gray">
          <a:xfrm>
            <a:off x="11488736" y="3275662"/>
            <a:ext cx="458788" cy="333375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tIns="91440" bIns="91440" anchor="ctr"/>
          <a:lstStyle/>
          <a:p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1092200" y="1538288"/>
            <a:ext cx="10948909" cy="4889500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Right Arrow 3"/>
          <p:cNvSpPr/>
          <p:nvPr/>
        </p:nvSpPr>
        <p:spPr>
          <a:xfrm rot="18994454">
            <a:off x="9908245" y="3613132"/>
            <a:ext cx="1705691" cy="49847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/>
                </a:solidFill>
              </a:rPr>
              <a:t>9.4%</a:t>
            </a:r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71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9458" name="think-cell Slide" r:id="rId4" imgW="360" imgH="360" progId="TCLayout.ActiveDocument.1">
              <p:embed/>
            </p:oleObj>
          </a:graphicData>
        </a:graphic>
      </p:graphicFrame>
      <p:sp>
        <p:nvSpPr>
          <p:cNvPr id="47" name="Rectangle 46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defRPr/>
            </a:pPr>
            <a:endParaRPr lang="en-GB" sz="3600">
              <a:ea typeface="+mj-ea"/>
              <a:cs typeface="+mj-cs"/>
              <a:sym typeface="Century Gothic"/>
            </a:endParaRPr>
          </a:p>
        </p:txBody>
      </p:sp>
      <p:sp>
        <p:nvSpPr>
          <p:cNvPr id="19460" name="Title 1"/>
          <p:cNvSpPr>
            <a:spLocks noGrp="1"/>
          </p:cNvSpPr>
          <p:nvPr>
            <p:ph type="title"/>
          </p:nvPr>
        </p:nvSpPr>
        <p:spPr>
          <a:xfrm>
            <a:off x="1582738" y="623888"/>
            <a:ext cx="10440987" cy="1281112"/>
          </a:xfrm>
        </p:spPr>
        <p:txBody>
          <a:bodyPr/>
          <a:lstStyle/>
          <a:p>
            <a:pPr eaLnBrk="1" hangingPunct="1"/>
            <a:r>
              <a:rPr lang="en-GB" dirty="0" smtClean="0"/>
              <a:t>4 </a:t>
            </a:r>
            <a:r>
              <a:rPr lang="en-GB" dirty="0" smtClean="0"/>
              <a:t>Months to </a:t>
            </a:r>
            <a:r>
              <a:rPr lang="en-GB" dirty="0" smtClean="0"/>
              <a:t>30</a:t>
            </a:r>
            <a:r>
              <a:rPr lang="en-GB" baseline="30000" dirty="0" smtClean="0"/>
              <a:t>th</a:t>
            </a:r>
            <a:r>
              <a:rPr lang="en-GB" dirty="0" smtClean="0"/>
              <a:t> April 2023 (£ </a:t>
            </a:r>
            <a:r>
              <a:rPr lang="en-GB" dirty="0" smtClean="0"/>
              <a:t>000’s)</a:t>
            </a:r>
          </a:p>
        </p:txBody>
      </p:sp>
      <p:sp>
        <p:nvSpPr>
          <p:cNvPr id="7" name="Rectangle 6"/>
          <p:cNvSpPr/>
          <p:nvPr/>
        </p:nvSpPr>
        <p:spPr>
          <a:xfrm>
            <a:off x="7469121" y="1339909"/>
            <a:ext cx="1131684" cy="54773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2373" y="1273307"/>
            <a:ext cx="5365042" cy="547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V6Uq9IRiuOODJtEx_33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V6Uq9IRiuOODJtEx_33A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1534</TotalTime>
  <Words>37</Words>
  <Application>Microsoft Office PowerPoint</Application>
  <PresentationFormat>Custom</PresentationFormat>
  <Paragraphs>6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Wingdings 3</vt:lpstr>
      <vt:lpstr>Calibri</vt:lpstr>
      <vt:lpstr>Wisp</vt:lpstr>
      <vt:lpstr>think-cell Slide</vt:lpstr>
      <vt:lpstr>RUISLIP BAPTIST CHURCH</vt:lpstr>
      <vt:lpstr>Historic Offerings – Rolling 12 month average </vt:lpstr>
      <vt:lpstr>4 Months to 30th April 2023 (£ 000’s)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RUISLIP BAPTIST CHURCH</dc:title>
  <dc:creator>Roy Bawden</dc:creator>
  <cp:lastModifiedBy>rrowland</cp:lastModifiedBy>
  <cp:revision>104</cp:revision>
  <cp:lastPrinted>2017-01-24T16:43:24Z</cp:lastPrinted>
  <dcterms:created xsi:type="dcterms:W3CDTF">2017-01-24T16:35:48Z</dcterms:created>
  <dcterms:modified xsi:type="dcterms:W3CDTF">2023-05-12T21:24:27Z</dcterms:modified>
</cp:coreProperties>
</file>